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ju7/2XlndnY0LFE/pVZlPpVstw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563A26-F139-4D95-B633-107B2713BD19}">
  <a:tblStyle styleId="{8B563A26-F139-4D95-B633-107B2713BD1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33647d76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g3433647d76e_0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33647d76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g3433647d76e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33647d76e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433647d76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3ca757b8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8" name="Google Shape;178;g343ca757b83_2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3ca757b8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g343ca757b83_2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3ca757b8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43ca757b83_4_0:notes"/>
          <p:cNvSpPr/>
          <p:nvPr>
            <p:ph idx="2" type="sldImg"/>
          </p:nvPr>
        </p:nvSpPr>
        <p:spPr>
          <a:xfrm>
            <a:off x="381157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33647d76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433647d76e_0_116:notes"/>
          <p:cNvSpPr/>
          <p:nvPr>
            <p:ph idx="2" type="sldImg"/>
          </p:nvPr>
        </p:nvSpPr>
        <p:spPr>
          <a:xfrm>
            <a:off x="381140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33647d76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433647d76e_0_167:notes"/>
          <p:cNvSpPr/>
          <p:nvPr>
            <p:ph idx="2" type="sldImg"/>
          </p:nvPr>
        </p:nvSpPr>
        <p:spPr>
          <a:xfrm>
            <a:off x="381140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33647d76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22" name="Google Shape;122;g3433647d76e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33647d7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9" name="Google Shape;129;g3433647d76e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3ca757b83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g343ca757b83_5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3ca757b83_5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43ca757b83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3ca757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8" name="Google Shape;148;g343ca757b8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3ca757b8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43ca757b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top two pics are completed SQL queries: making sure data retrieval is functioning correctly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bottom pic shows that the Automated Backups feature is enabled, by showing the earliest and latest restorable time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3ca757b83_5_9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43ca757b83_5_9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43ca757b83_5_9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43ca757b83_5_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3ca757b83_5_100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43ca757b83_5_100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43ca757b83_5_100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43ca757b83_5_10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43ca757b83_5_10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43ca757b83_5_10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3ca757b83_5_107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43ca757b83_5_10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43ca757b83_5_10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43ca757b83_5_10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43ca757b83_5_10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43ca757b83_5_10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457200" y="897323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3ca757b83_5_7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43ca757b83_5_75"/>
          <p:cNvSpPr txBox="1"/>
          <p:nvPr>
            <p:ph idx="1" type="body"/>
          </p:nvPr>
        </p:nvSpPr>
        <p:spPr>
          <a:xfrm>
            <a:off x="457200" y="1536953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343ca757b83_5_7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43ca757b83_5_7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43ca757b83_5_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343ca757b83_5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10"/>
            <a:ext cx="1832900" cy="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3ca757b83_5_8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343ca757b83_5_8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343ca757b83_5_8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43ca757b83_5_8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43ca757b83_5_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3ca757b83_5_88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43ca757b83_5_88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43ca757b83_5_8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43ca757b83_5_8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43ca757b83_5_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43ca757b83_5_8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3ca757b83_5_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343ca757b83_5_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43ca757b83_5_6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43ca757b83_5_6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43ca757b83_5_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33647d76e_0_269"/>
          <p:cNvSpPr txBox="1"/>
          <p:nvPr>
            <p:ph type="ctrTitle"/>
          </p:nvPr>
        </p:nvSpPr>
        <p:spPr>
          <a:xfrm>
            <a:off x="1630125" y="2571744"/>
            <a:ext cx="73026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55: Research Lab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Inventory Tracker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0212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b="0" lang="en-US" sz="2350"/>
              <a:t>Lizzett Tapia</a:t>
            </a:r>
            <a:endParaRPr b="0" sz="235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0212"/>
              <a:buFont typeface="Arial"/>
              <a:buNone/>
            </a:pPr>
            <a:r>
              <a:rPr b="0" lang="en-US" sz="2350"/>
              <a:t>Sumedha Bhattacharyaa</a:t>
            </a:r>
            <a:endParaRPr b="0" sz="235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0212"/>
              <a:buFont typeface="Arial"/>
              <a:buNone/>
            </a:pPr>
            <a:r>
              <a:rPr b="0" lang="en-US" sz="2350"/>
              <a:t>Jonathan Moore</a:t>
            </a:r>
            <a:endParaRPr b="0" sz="235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0212"/>
              <a:buFont typeface="Arial"/>
              <a:buNone/>
            </a:pPr>
            <a:r>
              <a:rPr b="0" lang="en-US" sz="2350"/>
              <a:t>Evan Ross</a:t>
            </a:r>
            <a:br>
              <a:rPr lang="en-US" sz="2455"/>
            </a:br>
            <a:br>
              <a:rPr lang="en-US" sz="2455"/>
            </a:br>
            <a:r>
              <a:rPr lang="en-US" sz="2100"/>
              <a:t>TA: Niloofar Borzooei</a:t>
            </a:r>
            <a:br>
              <a:rPr lang="en-US" sz="2455"/>
            </a:br>
            <a:endParaRPr sz="2455"/>
          </a:p>
        </p:txBody>
      </p:sp>
      <p:pic>
        <p:nvPicPr>
          <p:cNvPr descr="DLCOE_logo_HWHT.png" id="104" name="Google Shape;104;g3433647d76e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828989"/>
            <a:ext cx="2335650" cy="39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3433647d76e_0_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9225" y="0"/>
            <a:ext cx="5201400" cy="4662900"/>
          </a:xfrm>
          <a:prstGeom prst="diagStripe">
            <a:avLst>
              <a:gd fmla="val 50000" name="adj"/>
            </a:avLst>
          </a:prstGeom>
          <a:noFill/>
          <a:ln cap="flat" cmpd="sng" w="1143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33647d76e_0_10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Machine Learning Model</a:t>
            </a:r>
            <a:endParaRPr/>
          </a:p>
        </p:txBody>
      </p:sp>
      <p:graphicFrame>
        <p:nvGraphicFramePr>
          <p:cNvPr id="166" name="Google Shape;166;g3433647d76e_0_100"/>
          <p:cNvGraphicFramePr/>
          <p:nvPr/>
        </p:nvGraphicFramePr>
        <p:xfrm>
          <a:off x="685800" y="14640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{8B563A26-F139-4D95-B633-107B2713BD19}</a:tableStyleId>
              </a:tblPr>
              <a:tblGrid>
                <a:gridCol w="3886200"/>
                <a:gridCol w="3886200"/>
              </a:tblGrid>
              <a:tr h="48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Accomplishments since last update                          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Ongoing progress/problems and plans until the next presentation</a:t>
                      </a:r>
                      <a:endParaRPr sz="1400" u="none" cap="none" strike="noStrike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Validated that entire system allows model retraining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Validated correct identification of all items using </a:t>
                      </a:r>
                      <a:r>
                        <a:rPr lang="en-US"/>
                        <a:t>the ML Model on the Mobile App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Validated images get saved for troubleshooting purposes </a:t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Ongoing dataset modification to increase accuracy for capacitors (from 80% to 90%) 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Ongoing validation to monitor proper function</a:t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33647d76e_0_110"/>
          <p:cNvSpPr txBox="1"/>
          <p:nvPr>
            <p:ph type="title"/>
          </p:nvPr>
        </p:nvSpPr>
        <p:spPr>
          <a:xfrm>
            <a:off x="609600" y="9011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Machine Learning Model</a:t>
            </a:r>
            <a:endParaRPr/>
          </a:p>
        </p:txBody>
      </p:sp>
      <p:pic>
        <p:nvPicPr>
          <p:cNvPr id="172" name="Google Shape;172;g3433647d76e_0_110" title="Screenshot 2025-03-25 at 2.52.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5" y="1622375"/>
            <a:ext cx="4179077" cy="2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433647d76e_0_110" title="Screenshot 2025-03-25 at 2.53.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050" y="1622375"/>
            <a:ext cx="2405726" cy="168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433647d76e_0_110" title="Screenshot 2025-03-25 at 2.53.29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6876" y="286725"/>
            <a:ext cx="1427925" cy="47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433647d76e_0_110" title="Screenshot 2025-03-25 at 2.54.08 PM.png"/>
          <p:cNvPicPr preferRelativeResize="0"/>
          <p:nvPr/>
        </p:nvPicPr>
        <p:blipFill rotWithShape="1">
          <a:blip r:embed="rId6">
            <a:alphaModFix/>
          </a:blip>
          <a:srcRect b="0" l="9297" r="0" t="5633"/>
          <a:stretch/>
        </p:blipFill>
        <p:spPr>
          <a:xfrm>
            <a:off x="4332050" y="3311595"/>
            <a:ext cx="2405724" cy="1799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3ca757b83_2_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Website </a:t>
            </a:r>
            <a:endParaRPr/>
          </a:p>
        </p:txBody>
      </p:sp>
      <p:graphicFrame>
        <p:nvGraphicFramePr>
          <p:cNvPr id="181" name="Google Shape;181;g343ca757b83_2_9"/>
          <p:cNvGraphicFramePr/>
          <p:nvPr/>
        </p:nvGraphicFramePr>
        <p:xfrm>
          <a:off x="685800" y="14640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{8B563A26-F139-4D95-B633-107B2713BD19}</a:tableStyleId>
              </a:tblPr>
              <a:tblGrid>
                <a:gridCol w="3886200"/>
                <a:gridCol w="3886200"/>
              </a:tblGrid>
              <a:tr h="48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Accomplishments since last update                          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Ongoing progress/problems and plans until the next presentation</a:t>
                      </a:r>
                      <a:endParaRPr sz="1400" u="none" cap="none" strike="noStrike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Validated more requirements (certificate authentication, data integrity)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Bug squashing</a:t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Continuing validation before final presentation. </a:t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3ca757b83_2_15"/>
          <p:cNvSpPr txBox="1"/>
          <p:nvPr>
            <p:ph type="title"/>
          </p:nvPr>
        </p:nvSpPr>
        <p:spPr>
          <a:xfrm>
            <a:off x="383950" y="7209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Website </a:t>
            </a:r>
            <a:endParaRPr/>
          </a:p>
        </p:txBody>
      </p:sp>
      <p:pic>
        <p:nvPicPr>
          <p:cNvPr id="187" name="Google Shape;187;g343ca757b83_2_15"/>
          <p:cNvPicPr preferRelativeResize="0"/>
          <p:nvPr/>
        </p:nvPicPr>
        <p:blipFill rotWithShape="1">
          <a:blip r:embed="rId3">
            <a:alphaModFix/>
          </a:blip>
          <a:srcRect b="41789" l="0" r="0" t="0"/>
          <a:stretch/>
        </p:blipFill>
        <p:spPr>
          <a:xfrm>
            <a:off x="201725" y="1427775"/>
            <a:ext cx="3898675" cy="30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43ca757b83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98201"/>
            <a:ext cx="4167024" cy="2188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/>
          <p:nvPr>
            <p:ph type="title"/>
          </p:nvPr>
        </p:nvSpPr>
        <p:spPr>
          <a:xfrm>
            <a:off x="2001950" y="35658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194" name="Google Shape;19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75" y="915224"/>
            <a:ext cx="7158950" cy="387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7376" y="1531326"/>
            <a:ext cx="1110625" cy="21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type="title"/>
          </p:nvPr>
        </p:nvSpPr>
        <p:spPr>
          <a:xfrm>
            <a:off x="1591975" y="72258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 </a:t>
            </a:r>
            <a:endParaRPr/>
          </a:p>
        </p:txBody>
      </p:sp>
      <p:pic>
        <p:nvPicPr>
          <p:cNvPr id="201" name="Google Shape;20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0" y="790051"/>
            <a:ext cx="8801901" cy="41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3ca757b83_4_0"/>
          <p:cNvSpPr txBox="1"/>
          <p:nvPr>
            <p:ph type="ctrTitle"/>
          </p:nvPr>
        </p:nvSpPr>
        <p:spPr>
          <a:xfrm>
            <a:off x="405375" y="2225702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825" lIns="73650" spcFirstLastPara="1" rIns="73650" wrap="square" tIns="368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Thank You For Listening!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33647d76e_0_116"/>
          <p:cNvSpPr txBox="1"/>
          <p:nvPr>
            <p:ph type="title"/>
          </p:nvPr>
        </p:nvSpPr>
        <p:spPr>
          <a:xfrm>
            <a:off x="381000" y="786883"/>
            <a:ext cx="6858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11" name="Google Shape;111;g3433647d76e_0_116"/>
          <p:cNvSpPr txBox="1"/>
          <p:nvPr>
            <p:ph idx="1" type="body"/>
          </p:nvPr>
        </p:nvSpPr>
        <p:spPr>
          <a:xfrm>
            <a:off x="457200" y="1536956"/>
            <a:ext cx="4877100" cy="3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“The current lab inventory tracking systems at Texas A&amp;M are inefficient, and it is necessary to create new, organized software to increase the overall performance and efficiency of the Lab.”</a:t>
            </a:r>
            <a:endParaRPr sz="29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g3433647d76e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1774556"/>
            <a:ext cx="2414000" cy="24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33647d76e_0_167"/>
          <p:cNvSpPr txBox="1"/>
          <p:nvPr>
            <p:ph type="title"/>
          </p:nvPr>
        </p:nvSpPr>
        <p:spPr>
          <a:xfrm>
            <a:off x="457200" y="590162"/>
            <a:ext cx="8229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Solution Proposal</a:t>
            </a:r>
            <a:endParaRPr/>
          </a:p>
        </p:txBody>
      </p:sp>
      <p:sp>
        <p:nvSpPr>
          <p:cNvPr id="118" name="Google Shape;118;g3433647d76e_0_167"/>
          <p:cNvSpPr txBox="1"/>
          <p:nvPr>
            <p:ph idx="1" type="body"/>
          </p:nvPr>
        </p:nvSpPr>
        <p:spPr>
          <a:xfrm>
            <a:off x="457200" y="1536953"/>
            <a:ext cx="8229600" cy="3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2500"/>
              <a:t>“Develop a web and mobile application integrated with a database to streamline inventory management in TAMU labs. The mobile app uses a machine learning-based image classification system to allow users to easily check items in and out by scanning them.”</a:t>
            </a:r>
            <a:endParaRPr sz="2500"/>
          </a:p>
        </p:txBody>
      </p:sp>
      <p:pic>
        <p:nvPicPr>
          <p:cNvPr id="119" name="Google Shape;119;g3433647d76e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477" y="3475352"/>
            <a:ext cx="2669475" cy="1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33647d76e_0_218"/>
          <p:cNvSpPr txBox="1"/>
          <p:nvPr>
            <p:ph type="title"/>
          </p:nvPr>
        </p:nvSpPr>
        <p:spPr>
          <a:xfrm>
            <a:off x="3333900" y="169029"/>
            <a:ext cx="6131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080"/>
              <a:t>Integrated System Diagram</a:t>
            </a:r>
            <a:endParaRPr sz="2080"/>
          </a:p>
        </p:txBody>
      </p:sp>
      <p:pic>
        <p:nvPicPr>
          <p:cNvPr id="125" name="Google Shape;125;g3433647d76e_0_218" title="Screenshot 2025-03-25 at 2.43.53 PM.png"/>
          <p:cNvPicPr preferRelativeResize="0"/>
          <p:nvPr/>
        </p:nvPicPr>
        <p:blipFill rotWithShape="1">
          <a:blip r:embed="rId3">
            <a:alphaModFix/>
          </a:blip>
          <a:srcRect b="0" l="823" r="0" t="1332"/>
          <a:stretch/>
        </p:blipFill>
        <p:spPr>
          <a:xfrm>
            <a:off x="665225" y="769925"/>
            <a:ext cx="7813527" cy="431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433647d76e_0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450" y="701725"/>
            <a:ext cx="5909999" cy="1833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33647d76e_0_50"/>
          <p:cNvSpPr txBox="1"/>
          <p:nvPr>
            <p:ph type="title"/>
          </p:nvPr>
        </p:nvSpPr>
        <p:spPr>
          <a:xfrm>
            <a:off x="1087588" y="797758"/>
            <a:ext cx="6858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132" name="Google Shape;132;g3433647d76e_0_50"/>
          <p:cNvGraphicFramePr/>
          <p:nvPr/>
        </p:nvGraphicFramePr>
        <p:xfrm>
          <a:off x="230909" y="20901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{8B563A26-F139-4D95-B633-107B2713BD19}</a:tableStyleId>
              </a:tblPr>
              <a:tblGrid>
                <a:gridCol w="1245350"/>
                <a:gridCol w="1240575"/>
                <a:gridCol w="1242975"/>
                <a:gridCol w="1252550"/>
                <a:gridCol w="1308550"/>
                <a:gridCol w="1182175"/>
                <a:gridCol w="1099200"/>
              </a:tblGrid>
              <a:tr h="104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Subsystem Designs and Testing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(completed </a:t>
                      </a:r>
                      <a:r>
                        <a:rPr lang="en-US" sz="1000"/>
                        <a:t>1/27</a:t>
                      </a:r>
                      <a:r>
                        <a:rPr lang="en-US" sz="1000" u="none" cap="none" strike="noStrike"/>
                        <a:t>)</a:t>
                      </a:r>
                      <a:endParaRPr sz="1100"/>
                    </a:p>
                  </a:txBody>
                  <a:tcPr marT="34250" marB="342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Integration preparation of </a:t>
                      </a:r>
                      <a:r>
                        <a:rPr lang="en-US" sz="1000"/>
                        <a:t>server with website and mobile app </a:t>
                      </a:r>
                      <a:r>
                        <a:rPr lang="en-US" sz="1000" u="none" cap="none" strike="noStrike"/>
                        <a:t>(completed </a:t>
                      </a:r>
                      <a:r>
                        <a:rPr lang="en-US" sz="1000"/>
                        <a:t>2/3</a:t>
                      </a:r>
                      <a:r>
                        <a:rPr lang="en-US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34250" marB="342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Integration of </a:t>
                      </a:r>
                      <a:r>
                        <a:rPr lang="en-US" sz="1000"/>
                        <a:t>ML model with mobile application</a:t>
                      </a:r>
                      <a:r>
                        <a:rPr lang="en-US" sz="1000" u="none" cap="none" strike="noStrike"/>
                        <a:t> (to complete by 2/</a:t>
                      </a:r>
                      <a:r>
                        <a:rPr lang="en-US" sz="1000"/>
                        <a:t>27</a:t>
                      </a:r>
                      <a:r>
                        <a:rPr lang="en-US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34250" marB="342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Final Integration </a:t>
                      </a:r>
                      <a:br>
                        <a:rPr lang="en-US" sz="1000" u="none" cap="none" strike="noStrike"/>
                      </a:br>
                      <a:r>
                        <a:rPr lang="en-US" sz="1000" u="none" cap="none" strike="noStrike"/>
                        <a:t>(to complete by </a:t>
                      </a:r>
                      <a:r>
                        <a:rPr lang="en-US" sz="1000"/>
                        <a:t>3</a:t>
                      </a:r>
                      <a:r>
                        <a:rPr lang="en-US" sz="1000" u="none" cap="none" strike="noStrike"/>
                        <a:t>/</a:t>
                      </a:r>
                      <a:r>
                        <a:rPr lang="en-US" sz="1000"/>
                        <a:t>3</a:t>
                      </a:r>
                      <a:r>
                        <a:rPr lang="en-US" sz="1000" u="none" cap="none" strike="noStrike"/>
                        <a:t>)</a:t>
                      </a:r>
                      <a:endParaRPr sz="1100"/>
                    </a:p>
                  </a:txBody>
                  <a:tcPr marT="34250" marB="342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System Tests</a:t>
                      </a:r>
                      <a:br>
                        <a:rPr lang="en-US" sz="1000" u="none" cap="none" strike="noStrike"/>
                      </a:br>
                      <a:r>
                        <a:rPr lang="en-US" sz="1000" u="none" cap="none" strike="noStrike"/>
                        <a:t>(to complete by </a:t>
                      </a:r>
                      <a:r>
                        <a:rPr lang="en-US" sz="1000"/>
                        <a:t>3/24</a:t>
                      </a:r>
                      <a:r>
                        <a:rPr lang="en-US" sz="1000" u="none" cap="none" strike="noStrike"/>
                        <a:t>)</a:t>
                      </a:r>
                      <a:endParaRPr sz="1100"/>
                    </a:p>
                  </a:txBody>
                  <a:tcPr marT="34250" marB="342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Validation</a:t>
                      </a:r>
                      <a:br>
                        <a:rPr lang="en-US" sz="1000" u="none" cap="none" strike="noStrike"/>
                      </a:br>
                      <a:r>
                        <a:rPr lang="en-US" sz="1000" u="none" cap="none" strike="noStrike"/>
                        <a:t>(to complete by </a:t>
                      </a:r>
                      <a:r>
                        <a:rPr lang="en-US" sz="1000"/>
                        <a:t>4/14</a:t>
                      </a:r>
                      <a:r>
                        <a:rPr lang="en-US" sz="1000" u="none" cap="none" strike="noStrike"/>
                        <a:t>)</a:t>
                      </a:r>
                      <a:endParaRPr sz="1100">
                        <a:highlight>
                          <a:srgbClr val="FFFF00"/>
                        </a:highlight>
                      </a:endParaRPr>
                    </a:p>
                  </a:txBody>
                  <a:tcPr marT="34250" marB="342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Demo and Report </a:t>
                      </a:r>
                      <a:br>
                        <a:rPr lang="en-US" sz="1000" u="none" cap="none" strike="noStrike"/>
                      </a:br>
                      <a:r>
                        <a:rPr lang="en-US" sz="1000" u="none" cap="none" strike="noStrike"/>
                        <a:t>(to complete by </a:t>
                      </a:r>
                      <a:r>
                        <a:rPr lang="en-US" sz="1000"/>
                        <a:t>4/21 and 4/28 respectively</a:t>
                      </a:r>
                      <a:r>
                        <a:rPr lang="en-US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34250" marB="342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3ca757b83_5_5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</a:t>
            </a:r>
            <a:endParaRPr/>
          </a:p>
        </p:txBody>
      </p:sp>
      <p:graphicFrame>
        <p:nvGraphicFramePr>
          <p:cNvPr id="138" name="Google Shape;138;g343ca757b83_5_57"/>
          <p:cNvGraphicFramePr/>
          <p:nvPr/>
        </p:nvGraphicFramePr>
        <p:xfrm>
          <a:off x="685800" y="14640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{8B563A26-F139-4D95-B633-107B2713BD19}</a:tableStyleId>
              </a:tblPr>
              <a:tblGrid>
                <a:gridCol w="3886200"/>
                <a:gridCol w="3886200"/>
              </a:tblGrid>
              <a:tr h="48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Accomplishments since last update                          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Ongoing progress/problems and plans until the next presentation</a:t>
                      </a:r>
                      <a:endParaRPr sz="1400" u="none" cap="none" strike="noStrike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Fully integrated with machine learning and validating to ensure functionality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Validating Database functionality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Ensure functionality on physical Phone</a:t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Validate </a:t>
                      </a:r>
                      <a:r>
                        <a:rPr lang="en-US"/>
                        <a:t>machine</a:t>
                      </a:r>
                      <a:r>
                        <a:rPr lang="en-US"/>
                        <a:t> learning and Database integration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Small UI tweaks</a:t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3ca757b83_5_62"/>
          <p:cNvSpPr txBox="1"/>
          <p:nvPr>
            <p:ph type="title"/>
          </p:nvPr>
        </p:nvSpPr>
        <p:spPr>
          <a:xfrm>
            <a:off x="1324200" y="367208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Android App</a:t>
            </a:r>
            <a:endParaRPr/>
          </a:p>
        </p:txBody>
      </p:sp>
      <p:pic>
        <p:nvPicPr>
          <p:cNvPr id="144" name="Google Shape;144;g343ca757b83_5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5" y="894175"/>
            <a:ext cx="2231100" cy="40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43ca757b83_5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100" y="1085175"/>
            <a:ext cx="1903175" cy="38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3ca757b83_0_0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 Server </a:t>
            </a:r>
            <a:endParaRPr/>
          </a:p>
        </p:txBody>
      </p:sp>
      <p:graphicFrame>
        <p:nvGraphicFramePr>
          <p:cNvPr id="151" name="Google Shape;151;g343ca757b83_0_0"/>
          <p:cNvGraphicFramePr/>
          <p:nvPr/>
        </p:nvGraphicFramePr>
        <p:xfrm>
          <a:off x="685800" y="14640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{8B563A26-F139-4D95-B633-107B2713BD19}</a:tableStyleId>
              </a:tblPr>
              <a:tblGrid>
                <a:gridCol w="3886200"/>
                <a:gridCol w="3886200"/>
              </a:tblGrid>
              <a:tr h="48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Accomplishments since last update                          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Ongoing progress/problems and plans until the next presentation</a:t>
                      </a:r>
                      <a:endParaRPr sz="1400" u="none" cap="none" strike="noStrike"/>
                    </a:p>
                  </a:txBody>
                  <a:tcPr marT="34325" marB="343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300950"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Tested data insertion &amp; retrieval 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Validated data handling &amp; data </a:t>
                      </a:r>
                      <a:r>
                        <a:rPr lang="en-US"/>
                        <a:t>integrity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Completed validation for security and backup </a:t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/>
                        <a:t>Finish up the rest of the validation tests found in our validation plan </a:t>
                      </a:r>
                      <a:endParaRPr/>
                    </a:p>
                  </a:txBody>
                  <a:tcPr marT="34325" marB="343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3ca757b83_0_5"/>
          <p:cNvSpPr txBox="1"/>
          <p:nvPr>
            <p:ph type="title"/>
          </p:nvPr>
        </p:nvSpPr>
        <p:spPr>
          <a:xfrm>
            <a:off x="609600" y="683708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 Server </a:t>
            </a:r>
            <a:endParaRPr/>
          </a:p>
        </p:txBody>
      </p:sp>
      <p:sp>
        <p:nvSpPr>
          <p:cNvPr id="157" name="Google Shape;157;g343ca757b83_0_5"/>
          <p:cNvSpPr txBox="1"/>
          <p:nvPr/>
        </p:nvSpPr>
        <p:spPr>
          <a:xfrm>
            <a:off x="1927123" y="2536723"/>
            <a:ext cx="497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343ca757b8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688" y="4276500"/>
            <a:ext cx="6148625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43ca757b83_0_5"/>
          <p:cNvPicPr preferRelativeResize="0"/>
          <p:nvPr/>
        </p:nvPicPr>
        <p:blipFill rotWithShape="1">
          <a:blip r:embed="rId4">
            <a:alphaModFix/>
          </a:blip>
          <a:srcRect b="0" l="3852" r="3751" t="0"/>
          <a:stretch/>
        </p:blipFill>
        <p:spPr>
          <a:xfrm>
            <a:off x="293750" y="1452950"/>
            <a:ext cx="3099150" cy="26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43ca757b83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4550" y="1452950"/>
            <a:ext cx="5254100" cy="25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